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9"/>
  </p:handout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C8C"/>
    <a:srgbClr val="3C6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59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247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326D7-6916-DF7B-CE1D-267ABF2AE5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F50F8-BCB1-BC29-87E7-175FCAD243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9EC25-EFB4-46A9-9C46-6E32F8378146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9E74B-D32B-8327-4185-D0520D1908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17A11-B213-907D-644F-B9B158BF4E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CF4B3-3922-4080-9569-DFEAA164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19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9FE9-E72A-E9DF-E96F-E25E75160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9BC48-4007-8A1C-36F4-66F9F6D20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AF309-FF4D-4BCB-DAE4-8395BDB5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526CF-1F77-A682-7961-7B7FFECC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52EBF-F13D-55B2-CF9A-0F607E5D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2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7DEE-5D1F-4485-4712-6DB964AF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8A385-C6E0-DE7B-B4F9-03440D0B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1A1C1-6018-9D1C-4D7E-F7D5200F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3A77D-56B4-2FD1-EE64-7ECED84C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45A56-549A-3479-A70D-818A637F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7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6CAF3D-66C1-1E89-B443-65C9794B0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4E2B29-98B0-DE3D-37C7-DE3140FA7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0CCA2-6589-F8AD-26CF-2E37804C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015C6-9E9A-B037-ECB0-2365793E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97FD5-DCCC-D3A0-85AC-9ACB94F4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9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403F-9D92-0323-E82F-5C0CCC06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7BA0-1B9F-18F6-87A8-3347FC9BE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1535C-FA09-2FBD-5C30-BD56CE06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804C9-0A28-C653-7F65-0E015F42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64878-7F13-0721-521E-44CCAEC3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6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A960-A757-DC86-D2DC-501407FE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52ED0-9B73-29AE-66A8-BA014C072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93898-0E3A-6C59-71E7-320E18C2E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BA110-7FF0-F998-6ACB-93C9C363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EEA2-7988-C388-29BA-5830E734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0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B470-A968-EFEA-EAB2-EBD9D59C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05CE-27BF-ABEC-9615-146051CA9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8557F-C596-D275-CFB6-B95639449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8EC19-8105-3AD1-BC70-CEB88E6C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CA792-B3A7-689C-0C9A-F46CE523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CD781-7E50-3C08-2AB7-BBA929C2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4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71AD-3115-1AAA-6262-AD2B157D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C3A1E-3D9B-78DA-987D-90CACB8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39F1E-1C72-20BC-D02A-2DDA79696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02C92-6ED8-D9F5-4A5C-8B1D53813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998B3-6141-D503-2014-1810CDA4E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3164C-4528-E618-2C6D-D13EF940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DBA79-3AA0-C71F-1B17-004F9846D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039C4-FF8A-CD1A-4200-E4A7DD48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5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8F6B-DDAC-3A96-74F8-23042610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A1E3A-8FC3-2192-53FF-E47AA072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22F9E-8BE7-CE8B-F907-4C98C9C3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3F103-72CA-E3F0-B75F-49028117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7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763E1-FC60-4789-E025-52E0A42FC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6DA7B-D7C3-967C-0A9F-6BFA362F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6CBE2-0F76-AF76-CE02-48F22671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09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CF4F-2C2D-5DDF-4BEC-F4538C2A7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0FA44-CC81-9E18-8DCF-748634CBD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28CD3-5355-7368-A341-EB2A0DD48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69288-2CA0-5056-3BBF-3C1A22EEE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BB7FC-0672-F213-64D8-DB1968CB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E38D5-3F4E-3546-4046-F54A354E9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09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75A5-2429-CB66-7E63-F07EBB82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56B7A6-0DCA-7701-E868-9FFF99E13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DF382-521C-AC58-A052-6F6BC87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2C22-F5CD-9154-42B6-27956B382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15CF2-7D3F-B286-2FDD-55A13F2A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50EE8-1D8E-0C88-C1DC-3AB08ACF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1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3B105-42F7-04FE-6000-B24AC3529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70B55-8734-5652-AAD5-C12C941FC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556AC-3454-0B3C-AB6C-9E5E7EE3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615B7-A005-4D24-8F9F-A7D4E6756FA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826FC-5DDD-6EDC-72B8-21972C396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B6DC2-48E6-0AA1-B4DB-20ACD3D73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ED827-2596-4E9F-864A-80578044BB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F408502-8EF5-49DF-A515-A1DD7D76FFD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378" y="136525"/>
            <a:ext cx="1172293" cy="6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1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8C95F3-966A-9A44-AB26-A25A93CFD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495" y="939574"/>
            <a:ext cx="6532633" cy="2959013"/>
          </a:xfrm>
        </p:spPr>
        <p:txBody>
          <a:bodyPr>
            <a:noAutofit/>
          </a:bodyPr>
          <a:lstStyle/>
          <a:p>
            <a:pPr algn="l"/>
            <a:r>
              <a:rPr lang="en-PH" sz="11600" dirty="0">
                <a:solidFill>
                  <a:srgbClr val="044C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importers</a:t>
            </a:r>
            <a:br>
              <a:rPr lang="en-PH" sz="11600" dirty="0">
                <a:solidFill>
                  <a:srgbClr val="044C8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600" dirty="0">
                <a:solidFill>
                  <a:srgbClr val="044C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559DB03-1133-BB6C-C94E-36FF2ECC6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495" y="3898587"/>
            <a:ext cx="3675649" cy="490568"/>
          </a:xfrm>
        </p:spPr>
        <p:txBody>
          <a:bodyPr>
            <a:normAutofit/>
          </a:bodyPr>
          <a:lstStyle/>
          <a:p>
            <a:pPr algn="l"/>
            <a:r>
              <a:rPr lang="en-PH" dirty="0">
                <a:solidFill>
                  <a:srgbClr val="61667C"/>
                </a:solidFill>
              </a:rPr>
              <a:t>for </a:t>
            </a:r>
            <a:r>
              <a:rPr lang="en-PH" b="1" dirty="0">
                <a:solidFill>
                  <a:srgbClr val="61667C"/>
                </a:solidFill>
              </a:rPr>
              <a:t>BLUME CAPITAL</a:t>
            </a:r>
          </a:p>
        </p:txBody>
      </p:sp>
      <p:pic>
        <p:nvPicPr>
          <p:cNvPr id="9" name="Picture 8" descr="A picture containing sky, outdoor, boat, water&#10;&#10;Description automatically generated">
            <a:extLst>
              <a:ext uri="{FF2B5EF4-FFF2-40B4-BE49-F238E27FC236}">
                <a16:creationId xmlns:a16="http://schemas.microsoft.com/office/drawing/2014/main" id="{F4CB83A9-F262-8124-75E0-A690F5C37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3" t="1333" r="-50933" b="-1333"/>
          <a:stretch/>
        </p:blipFill>
        <p:spPr>
          <a:xfrm>
            <a:off x="7135368" y="0"/>
            <a:ext cx="10424160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22893D-78B6-E124-734D-9D0C90A6D7EC}"/>
              </a:ext>
            </a:extLst>
          </p:cNvPr>
          <p:cNvSpPr txBox="1">
            <a:spLocks/>
          </p:cNvSpPr>
          <p:nvPr/>
        </p:nvSpPr>
        <p:spPr>
          <a:xfrm>
            <a:off x="307281" y="681317"/>
            <a:ext cx="11064580" cy="627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product/commodity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B3D9A3-58B1-268C-C2A0-F4D6A2DE97A2}"/>
              </a:ext>
            </a:extLst>
          </p:cNvPr>
          <p:cNvSpPr txBox="1">
            <a:spLocks/>
          </p:cNvSpPr>
          <p:nvPr/>
        </p:nvSpPr>
        <p:spPr>
          <a:xfrm>
            <a:off x="7358450" y="1828800"/>
            <a:ext cx="4441356" cy="448056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Most imported products (both in frequency and TEU) are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machinery/ electrical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and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plastics/rubbers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.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44C8C"/>
              </a:solidFill>
              <a:latin typeface="Arial"/>
              <a:cs typeface="Arial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HSCode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47 (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wood &amp; wood products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) tops the biggest import followed by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HSCode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78 (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metals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), 65 (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footwear/ </a:t>
            </a:r>
            <a:r>
              <a:rPr lang="en-US" sz="2000" dirty="0" err="1">
                <a:solidFill>
                  <a:srgbClr val="044C8C"/>
                </a:solidFill>
                <a:latin typeface="Arial"/>
                <a:cs typeface="Arial"/>
              </a:rPr>
              <a:t>feadgear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), and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HSCode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24 (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foodstuffs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).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HSCode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84 (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nuclear reactors, boilers, machinery and mechanical appliances; parts thereof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),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HSCode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94 (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furniture; bedding, mattresses, mattress supports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…), and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HSCode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40 (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rubber and articles thereof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) were most frequently imported products.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113FC-D62A-860B-E67C-F7250876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1" y="1479934"/>
            <a:ext cx="6753749" cy="50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22893D-78B6-E124-734D-9D0C90A6D7EC}"/>
              </a:ext>
            </a:extLst>
          </p:cNvPr>
          <p:cNvSpPr txBox="1">
            <a:spLocks/>
          </p:cNvSpPr>
          <p:nvPr/>
        </p:nvSpPr>
        <p:spPr>
          <a:xfrm>
            <a:off x="307281" y="681317"/>
            <a:ext cx="11064580" cy="627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monthly imports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B3D9A3-58B1-268C-C2A0-F4D6A2DE97A2}"/>
              </a:ext>
            </a:extLst>
          </p:cNvPr>
          <p:cNvSpPr txBox="1">
            <a:spLocks/>
          </p:cNvSpPr>
          <p:nvPr/>
        </p:nvSpPr>
        <p:spPr>
          <a:xfrm>
            <a:off x="7358450" y="1828800"/>
            <a:ext cx="4441356" cy="448056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Biggest import was in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August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while the lowest was in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October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Highest number of imports are in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August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while lowest number of imports are in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February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6640C6-0DAD-6FE0-94EF-A8EC79B8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4" y="1575412"/>
            <a:ext cx="6537416" cy="49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18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BF44EC-8060-43AE-E7F9-C4296A172EB6}"/>
              </a:ext>
            </a:extLst>
          </p:cNvPr>
          <p:cNvSpPr txBox="1">
            <a:spLocks/>
          </p:cNvSpPr>
          <p:nvPr/>
        </p:nvSpPr>
        <p:spPr>
          <a:xfrm>
            <a:off x="712305" y="3015840"/>
            <a:ext cx="10767390" cy="826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44C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grading</a:t>
            </a:r>
            <a:endParaRPr lang="en-PH" sz="54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D1F895-B420-CCDF-65EE-404C2B951E74}"/>
              </a:ext>
            </a:extLst>
          </p:cNvPr>
          <p:cNvSpPr txBox="1">
            <a:spLocks/>
          </p:cNvSpPr>
          <p:nvPr/>
        </p:nvSpPr>
        <p:spPr>
          <a:xfrm>
            <a:off x="2868168" y="3695857"/>
            <a:ext cx="6455663" cy="70240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using k-means clustering 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and the concepts of RFM analysis </a:t>
            </a:r>
            <a:endParaRPr lang="en-US" sz="2400" b="1" i="1" dirty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75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99E84-13EC-A4CD-5842-BDF574EB31BA}"/>
              </a:ext>
            </a:extLst>
          </p:cNvPr>
          <p:cNvSpPr txBox="1">
            <a:spLocks/>
          </p:cNvSpPr>
          <p:nvPr/>
        </p:nvSpPr>
        <p:spPr>
          <a:xfrm>
            <a:off x="307281" y="681317"/>
            <a:ext cx="11064580" cy="627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D34246D7-18D9-C227-7D1C-772F04E0E1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1"/>
          <a:stretch/>
        </p:blipFill>
        <p:spPr>
          <a:xfrm>
            <a:off x="85668" y="1597444"/>
            <a:ext cx="11507806" cy="439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0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99E84-13EC-A4CD-5842-BDF574EB31BA}"/>
              </a:ext>
            </a:extLst>
          </p:cNvPr>
          <p:cNvSpPr txBox="1">
            <a:spLocks/>
          </p:cNvSpPr>
          <p:nvPr/>
        </p:nvSpPr>
        <p:spPr>
          <a:xfrm>
            <a:off x="307281" y="681317"/>
            <a:ext cx="11064580" cy="627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grade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02FB6E-B234-33FB-3950-AB7B0EB2889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1455701" y="1976237"/>
            <a:ext cx="2187254" cy="16127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2E07CB-BEBB-5047-FF77-A09C1992FAAB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455701" y="3589017"/>
            <a:ext cx="230167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54C7DC-5B5E-2DC9-B693-B10C54094A20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1455701" y="3589017"/>
            <a:ext cx="2408919" cy="17270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34EDD0-FF81-1883-7240-DE69A4469D68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557355" y="1976237"/>
            <a:ext cx="2232928" cy="16132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7604E2-EBFD-A3CF-5119-0BF0C0EE1E31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4671771" y="3589017"/>
            <a:ext cx="2118512" cy="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9290B6-CBEF-BCE3-CEA0-EA426382AB9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4779020" y="3589440"/>
            <a:ext cx="2011263" cy="17265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D290632-278D-034F-59C1-C0DE5E84F03F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7704683" y="3589440"/>
            <a:ext cx="182241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70EC780-006C-6339-B14C-B3346CA59C4E}"/>
              </a:ext>
            </a:extLst>
          </p:cNvPr>
          <p:cNvGrpSpPr/>
          <p:nvPr/>
        </p:nvGrpSpPr>
        <p:grpSpPr>
          <a:xfrm>
            <a:off x="351796" y="3131817"/>
            <a:ext cx="1305351" cy="1268644"/>
            <a:chOff x="351796" y="3131817"/>
            <a:chExt cx="1305351" cy="1268644"/>
          </a:xfrm>
        </p:grpSpPr>
        <p:pic>
          <p:nvPicPr>
            <p:cNvPr id="3" name="Graphic 2" descr="Building with solid fill">
              <a:extLst>
                <a:ext uri="{FF2B5EF4-FFF2-40B4-BE49-F238E27FC236}">
                  <a16:creationId xmlns:a16="http://schemas.microsoft.com/office/drawing/2014/main" id="{88B790F1-7EFC-8B23-E798-23FBA084A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01" y="3131817"/>
              <a:ext cx="914400" cy="914400"/>
            </a:xfrm>
            <a:prstGeom prst="rect">
              <a:avLst/>
            </a:prstGeom>
          </p:spPr>
        </p:pic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9A2DB58-E3B3-DEFA-3D5E-A1408732F09D}"/>
                </a:ext>
              </a:extLst>
            </p:cNvPr>
            <p:cNvSpPr txBox="1">
              <a:spLocks/>
            </p:cNvSpPr>
            <p:nvPr/>
          </p:nvSpPr>
          <p:spPr>
            <a:xfrm>
              <a:off x="351796" y="3988143"/>
              <a:ext cx="1305351" cy="412318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Arial"/>
                  <a:cs typeface="Arial"/>
                </a:rPr>
                <a:t>importer</a:t>
              </a:r>
              <a:endParaRPr lang="en-US" sz="2000" b="1" dirty="0">
                <a:solidFill>
                  <a:srgbClr val="00B05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3715D2D-CDC8-50DA-21C4-3AF9BC008011}"/>
              </a:ext>
            </a:extLst>
          </p:cNvPr>
          <p:cNvGrpSpPr/>
          <p:nvPr/>
        </p:nvGrpSpPr>
        <p:grpSpPr>
          <a:xfrm>
            <a:off x="3447479" y="1519037"/>
            <a:ext cx="1305351" cy="1180036"/>
            <a:chOff x="3447479" y="1519037"/>
            <a:chExt cx="1305351" cy="1180036"/>
          </a:xfrm>
        </p:grpSpPr>
        <p:pic>
          <p:nvPicPr>
            <p:cNvPr id="17" name="Graphic 16" descr="Daily calendar with solid fill">
              <a:extLst>
                <a:ext uri="{FF2B5EF4-FFF2-40B4-BE49-F238E27FC236}">
                  <a16:creationId xmlns:a16="http://schemas.microsoft.com/office/drawing/2014/main" id="{AE1CEB18-F767-CBFE-3D3A-51E27405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2955" y="1519037"/>
              <a:ext cx="914400" cy="914400"/>
            </a:xfrm>
            <a:prstGeom prst="rect">
              <a:avLst/>
            </a:prstGeom>
          </p:spPr>
        </p:pic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FD4837E1-8D62-BCCE-44F2-AB7184215896}"/>
                </a:ext>
              </a:extLst>
            </p:cNvPr>
            <p:cNvSpPr txBox="1">
              <a:spLocks/>
            </p:cNvSpPr>
            <p:nvPr/>
          </p:nvSpPr>
          <p:spPr>
            <a:xfrm>
              <a:off x="3447479" y="2286755"/>
              <a:ext cx="1305351" cy="412318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Arial"/>
                  <a:cs typeface="Arial"/>
                </a:rPr>
                <a:t>recency</a:t>
              </a:r>
              <a:endParaRPr lang="en-US" sz="2000" b="1" dirty="0">
                <a:solidFill>
                  <a:srgbClr val="00B05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F312DC1-0050-BF8C-13B7-3AD28C375C96}"/>
              </a:ext>
            </a:extLst>
          </p:cNvPr>
          <p:cNvGrpSpPr/>
          <p:nvPr/>
        </p:nvGrpSpPr>
        <p:grpSpPr>
          <a:xfrm>
            <a:off x="3561895" y="3131817"/>
            <a:ext cx="1305351" cy="1224918"/>
            <a:chOff x="3561895" y="3131817"/>
            <a:chExt cx="1305351" cy="1224918"/>
          </a:xfrm>
        </p:grpSpPr>
        <p:pic>
          <p:nvPicPr>
            <p:cNvPr id="6" name="Graphic 5" descr="Route (Two Pins With A Path) with solid fill">
              <a:extLst>
                <a:ext uri="{FF2B5EF4-FFF2-40B4-BE49-F238E27FC236}">
                  <a16:creationId xmlns:a16="http://schemas.microsoft.com/office/drawing/2014/main" id="{06CE608E-5AA2-CE07-6664-4D375DF93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57371" y="3131817"/>
              <a:ext cx="914400" cy="914400"/>
            </a:xfrm>
            <a:prstGeom prst="rect">
              <a:avLst/>
            </a:prstGeom>
          </p:spPr>
        </p:pic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868BBA88-E1C6-6C99-3204-73B6A9D83021}"/>
                </a:ext>
              </a:extLst>
            </p:cNvPr>
            <p:cNvSpPr txBox="1">
              <a:spLocks/>
            </p:cNvSpPr>
            <p:nvPr/>
          </p:nvSpPr>
          <p:spPr>
            <a:xfrm>
              <a:off x="3561895" y="3944417"/>
              <a:ext cx="1305351" cy="412318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Arial"/>
                  <a:cs typeface="Arial"/>
                </a:rPr>
                <a:t>frequency</a:t>
              </a:r>
              <a:endParaRPr lang="en-US" sz="2000" b="1" dirty="0">
                <a:solidFill>
                  <a:srgbClr val="00B05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D515C96-78B2-A1EC-E7D5-107B1D0CD952}"/>
              </a:ext>
            </a:extLst>
          </p:cNvPr>
          <p:cNvGrpSpPr/>
          <p:nvPr/>
        </p:nvGrpSpPr>
        <p:grpSpPr>
          <a:xfrm>
            <a:off x="3642955" y="4858817"/>
            <a:ext cx="1305351" cy="1099876"/>
            <a:chOff x="3619463" y="5262283"/>
            <a:chExt cx="1305351" cy="1099876"/>
          </a:xfrm>
        </p:grpSpPr>
        <p:pic>
          <p:nvPicPr>
            <p:cNvPr id="9" name="Graphic 8" descr="Freight with solid fill">
              <a:extLst>
                <a:ext uri="{FF2B5EF4-FFF2-40B4-BE49-F238E27FC236}">
                  <a16:creationId xmlns:a16="http://schemas.microsoft.com/office/drawing/2014/main" id="{A427ED21-D43C-FE16-9CD1-EAB514C9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1128" y="5262283"/>
              <a:ext cx="914400" cy="914400"/>
            </a:xfrm>
            <a:prstGeom prst="rect">
              <a:avLst/>
            </a:prstGeom>
          </p:spPr>
        </p:pic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7AC16DED-2090-4801-E1CF-E3DF20249125}"/>
                </a:ext>
              </a:extLst>
            </p:cNvPr>
            <p:cNvSpPr txBox="1">
              <a:spLocks/>
            </p:cNvSpPr>
            <p:nvPr/>
          </p:nvSpPr>
          <p:spPr>
            <a:xfrm>
              <a:off x="3619463" y="5949841"/>
              <a:ext cx="1305351" cy="412318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Arial"/>
                  <a:cs typeface="Arial"/>
                </a:rPr>
                <a:t>TEU*</a:t>
              </a:r>
              <a:endParaRPr lang="en-US" sz="2000" dirty="0">
                <a:solidFill>
                  <a:srgbClr val="00B05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FAD37E-D39D-31D3-4D68-63997C618A94}"/>
              </a:ext>
            </a:extLst>
          </p:cNvPr>
          <p:cNvGrpSpPr/>
          <p:nvPr/>
        </p:nvGrpSpPr>
        <p:grpSpPr>
          <a:xfrm>
            <a:off x="6565392" y="3132240"/>
            <a:ext cx="1397821" cy="1224495"/>
            <a:chOff x="6565392" y="3132240"/>
            <a:chExt cx="1397821" cy="1224495"/>
          </a:xfrm>
        </p:grpSpPr>
        <p:pic>
          <p:nvPicPr>
            <p:cNvPr id="19" name="Graphic 18" descr="Artificial Intelligence with solid fill">
              <a:extLst>
                <a:ext uri="{FF2B5EF4-FFF2-40B4-BE49-F238E27FC236}">
                  <a16:creationId xmlns:a16="http://schemas.microsoft.com/office/drawing/2014/main" id="{EE8A5958-FDEA-F573-DC24-798B8E22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0283" y="3132240"/>
              <a:ext cx="914400" cy="914400"/>
            </a:xfrm>
            <a:prstGeom prst="rect">
              <a:avLst/>
            </a:prstGeom>
          </p:spPr>
        </p:pic>
        <p:sp>
          <p:nvSpPr>
            <p:cNvPr id="74" name="Title 1">
              <a:extLst>
                <a:ext uri="{FF2B5EF4-FFF2-40B4-BE49-F238E27FC236}">
                  <a16:creationId xmlns:a16="http://schemas.microsoft.com/office/drawing/2014/main" id="{83928F8C-7DC3-3A00-6B21-5F0EAA5902BF}"/>
                </a:ext>
              </a:extLst>
            </p:cNvPr>
            <p:cNvSpPr txBox="1">
              <a:spLocks/>
            </p:cNvSpPr>
            <p:nvPr/>
          </p:nvSpPr>
          <p:spPr>
            <a:xfrm>
              <a:off x="6565392" y="3944417"/>
              <a:ext cx="1397821" cy="412318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Arial"/>
                  <a:cs typeface="Arial"/>
                </a:rPr>
                <a:t>k-means</a:t>
              </a:r>
            </a:p>
            <a:p>
              <a:pPr marL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Arial"/>
                  <a:cs typeface="Arial"/>
                </a:rPr>
                <a:t>algorithm</a:t>
              </a:r>
              <a:endParaRPr lang="en-US" sz="2000" dirty="0">
                <a:solidFill>
                  <a:srgbClr val="00B05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12D1D2-FEB8-5A42-A979-A84E10E8ADCD}"/>
              </a:ext>
            </a:extLst>
          </p:cNvPr>
          <p:cNvGrpSpPr/>
          <p:nvPr/>
        </p:nvGrpSpPr>
        <p:grpSpPr>
          <a:xfrm>
            <a:off x="9089766" y="2032766"/>
            <a:ext cx="2061747" cy="3080371"/>
            <a:chOff x="9089766" y="2032766"/>
            <a:chExt cx="2061747" cy="308037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1F5B5FD-3363-A65D-31B9-4B21EC01D2EE}"/>
                </a:ext>
              </a:extLst>
            </p:cNvPr>
            <p:cNvGrpSpPr/>
            <p:nvPr/>
          </p:nvGrpSpPr>
          <p:grpSpPr>
            <a:xfrm>
              <a:off x="9527093" y="2032766"/>
              <a:ext cx="1624420" cy="3080371"/>
              <a:chOff x="9527093" y="2252222"/>
              <a:chExt cx="1624420" cy="3080371"/>
            </a:xfrm>
          </p:grpSpPr>
          <p:pic>
            <p:nvPicPr>
              <p:cNvPr id="23" name="Graphic 22" descr="Rating with solid fill">
                <a:extLst>
                  <a:ext uri="{FF2B5EF4-FFF2-40B4-BE49-F238E27FC236}">
                    <a16:creationId xmlns:a16="http://schemas.microsoft.com/office/drawing/2014/main" id="{5F089A7B-BEDC-D164-6A9D-D14FEAC1A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527093" y="3351696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C1F9A44-FD50-D338-8920-BFA491250C7D}"/>
                  </a:ext>
                </a:extLst>
              </p:cNvPr>
              <p:cNvGrpSpPr/>
              <p:nvPr/>
            </p:nvGrpSpPr>
            <p:grpSpPr>
              <a:xfrm>
                <a:off x="10573587" y="2252222"/>
                <a:ext cx="577926" cy="3080371"/>
                <a:chOff x="10573587" y="1251081"/>
                <a:chExt cx="577926" cy="3080371"/>
              </a:xfrm>
            </p:grpSpPr>
            <p:sp>
              <p:nvSpPr>
                <p:cNvPr id="51" name="Title 1">
                  <a:extLst>
                    <a:ext uri="{FF2B5EF4-FFF2-40B4-BE49-F238E27FC236}">
                      <a16:creationId xmlns:a16="http://schemas.microsoft.com/office/drawing/2014/main" id="{3541D12F-43FF-3D0B-6A9F-9B15F2D80A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73587" y="1251081"/>
                  <a:ext cx="577926" cy="8263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5400" b="1" dirty="0">
                      <a:solidFill>
                        <a:srgbClr val="044C8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en-PH" sz="5400" b="1" dirty="0">
                    <a:solidFill>
                      <a:srgbClr val="044C8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Title 1">
                  <a:extLst>
                    <a:ext uri="{FF2B5EF4-FFF2-40B4-BE49-F238E27FC236}">
                      <a16:creationId xmlns:a16="http://schemas.microsoft.com/office/drawing/2014/main" id="{B13BF33E-892A-91D6-40A1-D5B65201A3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73587" y="1994143"/>
                  <a:ext cx="577926" cy="8263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5400" b="1" dirty="0">
                      <a:solidFill>
                        <a:srgbClr val="044C8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PH" sz="5400" b="1" dirty="0">
                    <a:solidFill>
                      <a:srgbClr val="044C8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itle 1">
                  <a:extLst>
                    <a:ext uri="{FF2B5EF4-FFF2-40B4-BE49-F238E27FC236}">
                      <a16:creationId xmlns:a16="http://schemas.microsoft.com/office/drawing/2014/main" id="{722FE9B6-4342-7B63-C36E-1B6E8B99400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73587" y="2762697"/>
                  <a:ext cx="577926" cy="8263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5400" b="1" dirty="0">
                      <a:solidFill>
                        <a:srgbClr val="044C8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PH" sz="5400" b="1" dirty="0">
                    <a:solidFill>
                      <a:srgbClr val="044C8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Title 1">
                  <a:extLst>
                    <a:ext uri="{FF2B5EF4-FFF2-40B4-BE49-F238E27FC236}">
                      <a16:creationId xmlns:a16="http://schemas.microsoft.com/office/drawing/2014/main" id="{E94F0861-09ED-95C3-E4CA-18CBD586B9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73587" y="3505132"/>
                  <a:ext cx="577926" cy="8263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5400" b="1" dirty="0">
                      <a:solidFill>
                        <a:srgbClr val="044C8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  <a:endParaRPr lang="en-PH" sz="5400" b="1" dirty="0">
                    <a:solidFill>
                      <a:srgbClr val="044C8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6" name="Title 1">
              <a:extLst>
                <a:ext uri="{FF2B5EF4-FFF2-40B4-BE49-F238E27FC236}">
                  <a16:creationId xmlns:a16="http://schemas.microsoft.com/office/drawing/2014/main" id="{682D16F4-F5C3-A31D-C971-2C2186274E6C}"/>
                </a:ext>
              </a:extLst>
            </p:cNvPr>
            <p:cNvSpPr txBox="1">
              <a:spLocks/>
            </p:cNvSpPr>
            <p:nvPr/>
          </p:nvSpPr>
          <p:spPr>
            <a:xfrm>
              <a:off x="9089766" y="3811810"/>
              <a:ext cx="1592968" cy="412318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Arial"/>
                  <a:cs typeface="Arial"/>
                </a:rPr>
                <a:t>investment grade</a:t>
              </a:r>
              <a:endParaRPr lang="en-US" sz="2000" dirty="0">
                <a:solidFill>
                  <a:srgbClr val="00B05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8" name="Title 1">
            <a:extLst>
              <a:ext uri="{FF2B5EF4-FFF2-40B4-BE49-F238E27FC236}">
                <a16:creationId xmlns:a16="http://schemas.microsoft.com/office/drawing/2014/main" id="{518ABA81-D778-15C5-843C-254DACF971D0}"/>
              </a:ext>
            </a:extLst>
          </p:cNvPr>
          <p:cNvSpPr txBox="1">
            <a:spLocks/>
          </p:cNvSpPr>
          <p:nvPr/>
        </p:nvSpPr>
        <p:spPr>
          <a:xfrm>
            <a:off x="0" y="6549180"/>
            <a:ext cx="12342755" cy="30882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*TEU was used in lieu of the monetary characteristic</a:t>
            </a:r>
            <a:endParaRPr lang="en-US" sz="1400" i="1" dirty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855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BF44EC-8060-43AE-E7F9-C4296A172EB6}"/>
              </a:ext>
            </a:extLst>
          </p:cNvPr>
          <p:cNvSpPr txBox="1">
            <a:spLocks/>
          </p:cNvSpPr>
          <p:nvPr/>
        </p:nvSpPr>
        <p:spPr>
          <a:xfrm>
            <a:off x="712305" y="3015840"/>
            <a:ext cx="10767390" cy="826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44C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forecast</a:t>
            </a:r>
            <a:endParaRPr lang="en-PH" sz="54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D1F895-B420-CCDF-65EE-404C2B951E74}"/>
              </a:ext>
            </a:extLst>
          </p:cNvPr>
          <p:cNvSpPr txBox="1">
            <a:spLocks/>
          </p:cNvSpPr>
          <p:nvPr/>
        </p:nvSpPr>
        <p:spPr>
          <a:xfrm>
            <a:off x="2868168" y="3695857"/>
            <a:ext cx="6455663" cy="70240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using Facebook Prophet</a:t>
            </a:r>
            <a:endParaRPr lang="en-US" sz="2400" b="1" i="1" dirty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505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99E84-13EC-A4CD-5842-BDF574EB31BA}"/>
              </a:ext>
            </a:extLst>
          </p:cNvPr>
          <p:cNvSpPr txBox="1">
            <a:spLocks/>
          </p:cNvSpPr>
          <p:nvPr/>
        </p:nvSpPr>
        <p:spPr>
          <a:xfrm>
            <a:off x="307281" y="681317"/>
            <a:ext cx="11064580" cy="627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24C3AD4-BC47-DB5A-1E0A-96B3C2F2C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6" y="1531279"/>
            <a:ext cx="7742341" cy="4645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50798A-B1B9-21AB-E7E1-D738464584AB}"/>
              </a:ext>
            </a:extLst>
          </p:cNvPr>
          <p:cNvSpPr txBox="1">
            <a:spLocks/>
          </p:cNvSpPr>
          <p:nvPr/>
        </p:nvSpPr>
        <p:spPr>
          <a:xfrm>
            <a:off x="7949682" y="1531279"/>
            <a:ext cx="3850124" cy="477808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At its core, it is an additive regression model with four main components: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 piecewise linear or logistic growth curve trend. Prophet automatically detects changes in trends by selecting changepoints from the data.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 yearly seasonal component modeled using Fourier series.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 weekly seasonal component using dummy variables.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 user-provided list of important holidays.</a:t>
            </a:r>
          </a:p>
        </p:txBody>
      </p:sp>
    </p:spTree>
    <p:extLst>
      <p:ext uri="{BB962C8B-B14F-4D97-AF65-F5344CB8AC3E}">
        <p14:creationId xmlns:p14="http://schemas.microsoft.com/office/powerpoint/2010/main" val="2393480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99E84-13EC-A4CD-5842-BDF574EB31BA}"/>
              </a:ext>
            </a:extLst>
          </p:cNvPr>
          <p:cNvSpPr txBox="1">
            <a:spLocks/>
          </p:cNvSpPr>
          <p:nvPr/>
        </p:nvSpPr>
        <p:spPr>
          <a:xfrm>
            <a:off x="307281" y="681317"/>
            <a:ext cx="11064580" cy="627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AF0FA18-FCA9-EC28-43E3-81F208DF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83" y="3972698"/>
            <a:ext cx="3266750" cy="254502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94B665D-A12F-08A0-15B1-E3247DCD2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83" y="1308847"/>
            <a:ext cx="3309855" cy="257860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8CAAED8-C961-2C6E-123B-441BE7C36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1" y="3972698"/>
            <a:ext cx="3309483" cy="2545026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2E4A42A-BA61-B80F-14D3-D950D72C8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1" y="1308848"/>
            <a:ext cx="3309483" cy="25783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8141B0D-FC73-E8F8-30E4-6964BF5C0A16}"/>
              </a:ext>
            </a:extLst>
          </p:cNvPr>
          <p:cNvSpPr txBox="1">
            <a:spLocks/>
          </p:cNvSpPr>
          <p:nvPr/>
        </p:nvSpPr>
        <p:spPr>
          <a:xfrm>
            <a:off x="7949682" y="1531279"/>
            <a:ext cx="3850124" cy="498644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The model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captured the pattern well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on monthly imports of the four major importers during 2021 (the y line has been covered by the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y_hat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line).</a:t>
            </a:r>
          </a:p>
        </p:txBody>
      </p:sp>
    </p:spTree>
    <p:extLst>
      <p:ext uri="{BB962C8B-B14F-4D97-AF65-F5344CB8AC3E}">
        <p14:creationId xmlns:p14="http://schemas.microsoft.com/office/powerpoint/2010/main" val="411834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CA25EBA-BF7D-5976-C91A-0975DC511C95}"/>
              </a:ext>
            </a:extLst>
          </p:cNvPr>
          <p:cNvSpPr txBox="1">
            <a:spLocks/>
          </p:cNvSpPr>
          <p:nvPr/>
        </p:nvSpPr>
        <p:spPr>
          <a:xfrm rot="1088221">
            <a:off x="4971681" y="4265897"/>
            <a:ext cx="307870" cy="54510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US" sz="3600" b="1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0409B-FF3E-20B6-7935-9ADAF0924AAD}"/>
              </a:ext>
            </a:extLst>
          </p:cNvPr>
          <p:cNvSpPr/>
          <p:nvPr/>
        </p:nvSpPr>
        <p:spPr>
          <a:xfrm>
            <a:off x="749808" y="2002536"/>
            <a:ext cx="2825496" cy="3118104"/>
          </a:xfrm>
          <a:prstGeom prst="rect">
            <a:avLst/>
          </a:prstGeom>
          <a:noFill/>
          <a:ln w="38100">
            <a:solidFill>
              <a:srgbClr val="044C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analyze US companies and their respective products who have been actively importing from various countries across the globe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D30CE0-9205-9C4D-5BAC-13BA8E86F28E}"/>
              </a:ext>
            </a:extLst>
          </p:cNvPr>
          <p:cNvSpPr/>
          <p:nvPr/>
        </p:nvSpPr>
        <p:spPr>
          <a:xfrm>
            <a:off x="4376928" y="2002536"/>
            <a:ext cx="2825496" cy="3118104"/>
          </a:xfrm>
          <a:prstGeom prst="rect">
            <a:avLst/>
          </a:prstGeom>
          <a:noFill/>
          <a:ln w="38100">
            <a:solidFill>
              <a:srgbClr val="044C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create actionable insights out of the descriptive analysis of the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1BE90F-1C9C-FD0B-E024-D3E956387A68}"/>
              </a:ext>
            </a:extLst>
          </p:cNvPr>
          <p:cNvSpPr/>
          <p:nvPr/>
        </p:nvSpPr>
        <p:spPr>
          <a:xfrm>
            <a:off x="8004048" y="2002536"/>
            <a:ext cx="2825496" cy="3118104"/>
          </a:xfrm>
          <a:prstGeom prst="rect">
            <a:avLst/>
          </a:prstGeom>
          <a:noFill/>
          <a:ln w="38100">
            <a:solidFill>
              <a:srgbClr val="044C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create a predictive or machine learning model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7DBBEF-327C-268D-7196-1A0D7AEF7FEB}"/>
              </a:ext>
            </a:extLst>
          </p:cNvPr>
          <p:cNvSpPr/>
          <p:nvPr/>
        </p:nvSpPr>
        <p:spPr>
          <a:xfrm>
            <a:off x="416052" y="1755648"/>
            <a:ext cx="667512" cy="768096"/>
          </a:xfrm>
          <a:prstGeom prst="rect">
            <a:avLst/>
          </a:prstGeom>
          <a:solidFill>
            <a:srgbClr val="044C8C"/>
          </a:solidFill>
          <a:ln>
            <a:solidFill>
              <a:srgbClr val="044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3051AB-5774-9328-8179-F51B5B16028F}"/>
              </a:ext>
            </a:extLst>
          </p:cNvPr>
          <p:cNvSpPr/>
          <p:nvPr/>
        </p:nvSpPr>
        <p:spPr>
          <a:xfrm>
            <a:off x="4043172" y="1755648"/>
            <a:ext cx="667512" cy="768096"/>
          </a:xfrm>
          <a:prstGeom prst="rect">
            <a:avLst/>
          </a:prstGeom>
          <a:solidFill>
            <a:srgbClr val="044C8C"/>
          </a:solidFill>
          <a:ln>
            <a:solidFill>
              <a:srgbClr val="044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DFDEC8-2E4E-1E76-B79E-4390EA4B8A22}"/>
              </a:ext>
            </a:extLst>
          </p:cNvPr>
          <p:cNvSpPr/>
          <p:nvPr/>
        </p:nvSpPr>
        <p:spPr>
          <a:xfrm>
            <a:off x="7670292" y="1755648"/>
            <a:ext cx="667512" cy="768096"/>
          </a:xfrm>
          <a:prstGeom prst="rect">
            <a:avLst/>
          </a:prstGeom>
          <a:solidFill>
            <a:srgbClr val="044C8C"/>
          </a:solidFill>
          <a:ln>
            <a:solidFill>
              <a:srgbClr val="044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3687E19-586D-31F5-9C84-C39998D9B670}"/>
              </a:ext>
            </a:extLst>
          </p:cNvPr>
          <p:cNvSpPr txBox="1">
            <a:spLocks/>
          </p:cNvSpPr>
          <p:nvPr/>
        </p:nvSpPr>
        <p:spPr>
          <a:xfrm>
            <a:off x="307281" y="681317"/>
            <a:ext cx="11064580" cy="627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8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tree, outdoor, grass&#10;&#10;Description automatically generated">
            <a:extLst>
              <a:ext uri="{FF2B5EF4-FFF2-40B4-BE49-F238E27FC236}">
                <a16:creationId xmlns:a16="http://schemas.microsoft.com/office/drawing/2014/main" id="{8A3A6026-5963-EBDA-0DFB-89A408155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25" y="1217363"/>
            <a:ext cx="6257581" cy="469318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492A833-FCF3-11BB-66E1-9E9A46B4F1FF}"/>
              </a:ext>
            </a:extLst>
          </p:cNvPr>
          <p:cNvSpPr txBox="1">
            <a:spLocks/>
          </p:cNvSpPr>
          <p:nvPr/>
        </p:nvSpPr>
        <p:spPr>
          <a:xfrm>
            <a:off x="583893" y="1217362"/>
            <a:ext cx="4208443" cy="1074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management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FC8E4C6-0500-403E-D6B2-3D2188F65B71}"/>
              </a:ext>
            </a:extLst>
          </p:cNvPr>
          <p:cNvSpPr txBox="1">
            <a:spLocks/>
          </p:cNvSpPr>
          <p:nvPr/>
        </p:nvSpPr>
        <p:spPr>
          <a:xfrm>
            <a:off x="603061" y="2219683"/>
            <a:ext cx="4208443" cy="7625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44C8C"/>
                </a:solidFill>
                <a:latin typeface="Arial"/>
                <a:cs typeface="Arial"/>
              </a:rPr>
              <a:t>value-oriented, research-driven investing</a:t>
            </a:r>
            <a:endParaRPr lang="en-US" sz="2400" b="1" dirty="0">
              <a:solidFill>
                <a:srgbClr val="044C8C"/>
              </a:solidFill>
              <a:latin typeface="Arial"/>
              <a:cs typeface="Arial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EE87EA7-6722-0012-3122-5584844CF26D}"/>
              </a:ext>
            </a:extLst>
          </p:cNvPr>
          <p:cNvSpPr txBox="1">
            <a:spLocks/>
          </p:cNvSpPr>
          <p:nvPr/>
        </p:nvSpPr>
        <p:spPr>
          <a:xfrm>
            <a:off x="603061" y="3171388"/>
            <a:ext cx="4189275" cy="273916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Blume Capital’s goal is to provide superior risk-adjusted returns for our clients while minimizing downside risk.</a:t>
            </a:r>
            <a:endParaRPr lang="en-US" sz="240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33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BF44EC-8060-43AE-E7F9-C4296A172EB6}"/>
              </a:ext>
            </a:extLst>
          </p:cNvPr>
          <p:cNvSpPr txBox="1">
            <a:spLocks/>
          </p:cNvSpPr>
          <p:nvPr/>
        </p:nvSpPr>
        <p:spPr>
          <a:xfrm>
            <a:off x="712305" y="3015840"/>
            <a:ext cx="10767390" cy="826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44C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here’s what we found in 2021…</a:t>
            </a:r>
            <a:endParaRPr lang="en-PH" sz="54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90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C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FE6913-29BB-8167-7F30-A6BB7E00E639}"/>
              </a:ext>
            </a:extLst>
          </p:cNvPr>
          <p:cNvGrpSpPr/>
          <p:nvPr/>
        </p:nvGrpSpPr>
        <p:grpSpPr>
          <a:xfrm>
            <a:off x="1310177" y="1067576"/>
            <a:ext cx="3265731" cy="1403000"/>
            <a:chOff x="556461" y="1472184"/>
            <a:chExt cx="3265731" cy="1403000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86E0C6-3823-0E0D-422A-AFB7EB695826}"/>
                </a:ext>
              </a:extLst>
            </p:cNvPr>
            <p:cNvSpPr txBox="1">
              <a:spLocks/>
            </p:cNvSpPr>
            <p:nvPr/>
          </p:nvSpPr>
          <p:spPr>
            <a:xfrm>
              <a:off x="556461" y="1472184"/>
              <a:ext cx="3265731" cy="1088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8,161</a:t>
              </a:r>
              <a:endParaRPr lang="en-PH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184507FB-6B71-6D22-7506-B36AEE84275C}"/>
                </a:ext>
              </a:extLst>
            </p:cNvPr>
            <p:cNvSpPr txBox="1">
              <a:spLocks/>
            </p:cNvSpPr>
            <p:nvPr/>
          </p:nvSpPr>
          <p:spPr>
            <a:xfrm>
              <a:off x="556461" y="2245458"/>
              <a:ext cx="2159308" cy="62972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importers</a:t>
              </a:r>
              <a:endParaRPr lang="en-PH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49DCAC-208C-9594-B73A-3ABB63EDE79D}"/>
              </a:ext>
            </a:extLst>
          </p:cNvPr>
          <p:cNvGrpSpPr/>
          <p:nvPr/>
        </p:nvGrpSpPr>
        <p:grpSpPr>
          <a:xfrm>
            <a:off x="1310177" y="4387425"/>
            <a:ext cx="3265731" cy="1403000"/>
            <a:chOff x="556461" y="1472184"/>
            <a:chExt cx="3265731" cy="1403000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283A5E0E-C11A-54B2-7688-8278BB04DA1D}"/>
                </a:ext>
              </a:extLst>
            </p:cNvPr>
            <p:cNvSpPr txBox="1">
              <a:spLocks/>
            </p:cNvSpPr>
            <p:nvPr/>
          </p:nvSpPr>
          <p:spPr>
            <a:xfrm>
              <a:off x="556461" y="1472184"/>
              <a:ext cx="3265731" cy="1088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186</a:t>
              </a:r>
              <a:endParaRPr lang="en-PH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7C16E443-64A7-9767-921A-8D13D9AD097E}"/>
                </a:ext>
              </a:extLst>
            </p:cNvPr>
            <p:cNvSpPr txBox="1">
              <a:spLocks/>
            </p:cNvSpPr>
            <p:nvPr/>
          </p:nvSpPr>
          <p:spPr>
            <a:xfrm>
              <a:off x="556461" y="2245458"/>
              <a:ext cx="2159308" cy="62972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countries</a:t>
              </a:r>
              <a:endParaRPr lang="en-PH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33A37D-35EE-8C4F-36C9-4D21527AD199}"/>
              </a:ext>
            </a:extLst>
          </p:cNvPr>
          <p:cNvGrpSpPr/>
          <p:nvPr/>
        </p:nvGrpSpPr>
        <p:grpSpPr>
          <a:xfrm>
            <a:off x="8722517" y="1067576"/>
            <a:ext cx="3265731" cy="1403000"/>
            <a:chOff x="556461" y="1472184"/>
            <a:chExt cx="3265731" cy="1403000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91BDBA64-C90C-CD6B-544B-2802117B9A47}"/>
                </a:ext>
              </a:extLst>
            </p:cNvPr>
            <p:cNvSpPr txBox="1">
              <a:spLocks/>
            </p:cNvSpPr>
            <p:nvPr/>
          </p:nvSpPr>
          <p:spPr>
            <a:xfrm>
              <a:off x="556461" y="1472184"/>
              <a:ext cx="3265731" cy="1088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1.5M</a:t>
              </a:r>
              <a:endParaRPr lang="en-PH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CF12D159-470B-6995-B32E-3B35108C00FC}"/>
                </a:ext>
              </a:extLst>
            </p:cNvPr>
            <p:cNvSpPr txBox="1">
              <a:spLocks/>
            </p:cNvSpPr>
            <p:nvPr/>
          </p:nvSpPr>
          <p:spPr>
            <a:xfrm>
              <a:off x="556461" y="2245458"/>
              <a:ext cx="2159308" cy="62972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imports</a:t>
              </a:r>
              <a:endParaRPr lang="en-PH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235720-1695-4294-F716-7E5C63C8F12E}"/>
              </a:ext>
            </a:extLst>
          </p:cNvPr>
          <p:cNvGrpSpPr/>
          <p:nvPr/>
        </p:nvGrpSpPr>
        <p:grpSpPr>
          <a:xfrm>
            <a:off x="8169305" y="4387425"/>
            <a:ext cx="3265731" cy="1403000"/>
            <a:chOff x="556461" y="1472184"/>
            <a:chExt cx="3265731" cy="1403000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5734684C-48A6-8923-E260-B9DDCCAB197C}"/>
                </a:ext>
              </a:extLst>
            </p:cNvPr>
            <p:cNvSpPr txBox="1">
              <a:spLocks/>
            </p:cNvSpPr>
            <p:nvPr/>
          </p:nvSpPr>
          <p:spPr>
            <a:xfrm>
              <a:off x="556461" y="1472184"/>
              <a:ext cx="3265731" cy="1088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10.8M</a:t>
              </a:r>
              <a:endParaRPr lang="en-PH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DE9ABE7E-7278-B2AD-29E8-EE24340BD910}"/>
                </a:ext>
              </a:extLst>
            </p:cNvPr>
            <p:cNvSpPr txBox="1">
              <a:spLocks/>
            </p:cNvSpPr>
            <p:nvPr/>
          </p:nvSpPr>
          <p:spPr>
            <a:xfrm>
              <a:off x="556461" y="2245458"/>
              <a:ext cx="2884732" cy="62972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total TEU</a:t>
              </a:r>
              <a:endParaRPr lang="en-PH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61446-81AB-4967-4FDF-74AF19222553}"/>
              </a:ext>
            </a:extLst>
          </p:cNvPr>
          <p:cNvGrpSpPr/>
          <p:nvPr/>
        </p:nvGrpSpPr>
        <p:grpSpPr>
          <a:xfrm>
            <a:off x="5183989" y="2727984"/>
            <a:ext cx="3265731" cy="1403000"/>
            <a:chOff x="556461" y="1472184"/>
            <a:chExt cx="3265731" cy="1403000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F85C3F98-ED10-E67E-9307-04BF9860D097}"/>
                </a:ext>
              </a:extLst>
            </p:cNvPr>
            <p:cNvSpPr txBox="1">
              <a:spLocks/>
            </p:cNvSpPr>
            <p:nvPr/>
          </p:nvSpPr>
          <p:spPr>
            <a:xfrm>
              <a:off x="556461" y="1472184"/>
              <a:ext cx="3265731" cy="1088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20K</a:t>
              </a:r>
              <a:endParaRPr lang="en-PH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3A18D78C-AF41-9758-7A1A-18BC76DAEB9F}"/>
                </a:ext>
              </a:extLst>
            </p:cNvPr>
            <p:cNvSpPr txBox="1">
              <a:spLocks/>
            </p:cNvSpPr>
            <p:nvPr/>
          </p:nvSpPr>
          <p:spPr>
            <a:xfrm>
              <a:off x="556461" y="2245458"/>
              <a:ext cx="2884732" cy="62972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products</a:t>
              </a:r>
              <a:endParaRPr lang="en-PH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274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B173507-E28A-A76A-0A88-B7F10EDF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9" y="1618751"/>
            <a:ext cx="6340407" cy="470602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422893D-78B6-E124-734D-9D0C90A6D7EC}"/>
              </a:ext>
            </a:extLst>
          </p:cNvPr>
          <p:cNvSpPr txBox="1">
            <a:spLocks/>
          </p:cNvSpPr>
          <p:nvPr/>
        </p:nvSpPr>
        <p:spPr>
          <a:xfrm>
            <a:off x="307281" y="681317"/>
            <a:ext cx="11064580" cy="627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importers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B3D9A3-58B1-268C-C2A0-F4D6A2DE97A2}"/>
              </a:ext>
            </a:extLst>
          </p:cNvPr>
          <p:cNvSpPr txBox="1">
            <a:spLocks/>
          </p:cNvSpPr>
          <p:nvPr/>
        </p:nvSpPr>
        <p:spPr>
          <a:xfrm>
            <a:off x="6839712" y="2139697"/>
            <a:ext cx="4736592" cy="40369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dirty="0" err="1">
                <a:solidFill>
                  <a:srgbClr val="044C8C"/>
                </a:solidFill>
                <a:latin typeface="Arial"/>
                <a:cs typeface="Arial"/>
              </a:rPr>
              <a:t>Keter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 Group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has imported bigger containers despite the lower frequency while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Continental Tire The Americas LLC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has the most frequent imports followed by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Adidas AG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algn="l">
              <a:spcBef>
                <a:spcPts val="0"/>
              </a:spcBef>
            </a:pPr>
            <a:r>
              <a:rPr lang="en-US" sz="2000" dirty="0" err="1">
                <a:solidFill>
                  <a:srgbClr val="044C8C"/>
                </a:solidFill>
                <a:latin typeface="Arial"/>
                <a:cs typeface="Arial"/>
              </a:rPr>
              <a:t>Keter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 Group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and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Continental Tire The Americas LLC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mainly import plastics / rubbers,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DAK Americas LLC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mainly imports chemicals and allied industries, and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Adidas AG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mainly imports textiles and footwear/headgear.</a:t>
            </a:r>
            <a:endParaRPr lang="en-US" sz="2000" b="1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674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22893D-78B6-E124-734D-9D0C90A6D7EC}"/>
              </a:ext>
            </a:extLst>
          </p:cNvPr>
          <p:cNvSpPr txBox="1">
            <a:spLocks/>
          </p:cNvSpPr>
          <p:nvPr/>
        </p:nvSpPr>
        <p:spPr>
          <a:xfrm>
            <a:off x="307281" y="681317"/>
            <a:ext cx="11064580" cy="627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countries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B3D9A3-58B1-268C-C2A0-F4D6A2DE97A2}"/>
              </a:ext>
            </a:extLst>
          </p:cNvPr>
          <p:cNvSpPr txBox="1">
            <a:spLocks/>
          </p:cNvSpPr>
          <p:nvPr/>
        </p:nvSpPr>
        <p:spPr>
          <a:xfrm>
            <a:off x="7358450" y="1354923"/>
            <a:ext cx="4441356" cy="412214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US has the most imports with the largest total TEU from </a:t>
            </a: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China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from the following products: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Miscellaneous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Machinery / Electrical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Metals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Plastics / Rubbers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Textiles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..with the following importers: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Jo-Ann Stores Inc.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Electrolux AB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W S Badcock Corp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Anheuser-Busch Companies LLC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The Home Depot Inc.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50"/>
              </a:solidFill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FB480-FF3A-0E20-064A-72D8DB0B7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6" y="1407701"/>
            <a:ext cx="6879474" cy="38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3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22893D-78B6-E124-734D-9D0C90A6D7EC}"/>
              </a:ext>
            </a:extLst>
          </p:cNvPr>
          <p:cNvSpPr txBox="1">
            <a:spLocks/>
          </p:cNvSpPr>
          <p:nvPr/>
        </p:nvSpPr>
        <p:spPr>
          <a:xfrm>
            <a:off x="307281" y="681317"/>
            <a:ext cx="11064580" cy="627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countries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B3D9A3-58B1-268C-C2A0-F4D6A2DE97A2}"/>
              </a:ext>
            </a:extLst>
          </p:cNvPr>
          <p:cNvSpPr txBox="1">
            <a:spLocks/>
          </p:cNvSpPr>
          <p:nvPr/>
        </p:nvSpPr>
        <p:spPr>
          <a:xfrm>
            <a:off x="7358450" y="1354923"/>
            <a:ext cx="4441356" cy="412214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Germany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follows, in terms of freq., with the following products: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Machinery / Electrical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Plastics / Rubbers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Transportation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Metals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Chemicals &amp; Allied Industries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..with the following importers: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Mercedes Benz AG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Continental Tire the Americas LLC</a:t>
            </a:r>
            <a:b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</a:b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Scheffler Group Inc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Hella </a:t>
            </a:r>
            <a:r>
              <a:rPr lang="en-US" sz="2000" i="1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Kgaa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000" i="1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Hueck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&amp; Co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ZF Chassis Systems Duncan LLC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50"/>
              </a:solidFill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FB480-FF3A-0E20-064A-72D8DB0B7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6" y="1407701"/>
            <a:ext cx="6879474" cy="38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0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22893D-78B6-E124-734D-9D0C90A6D7EC}"/>
              </a:ext>
            </a:extLst>
          </p:cNvPr>
          <p:cNvSpPr txBox="1">
            <a:spLocks/>
          </p:cNvSpPr>
          <p:nvPr/>
        </p:nvSpPr>
        <p:spPr>
          <a:xfrm>
            <a:off x="307281" y="681317"/>
            <a:ext cx="11064580" cy="627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countries</a:t>
            </a:r>
            <a:endParaRPr lang="en-PH" sz="3600" b="1" dirty="0">
              <a:solidFill>
                <a:srgbClr val="044C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B3D9A3-58B1-268C-C2A0-F4D6A2DE97A2}"/>
              </a:ext>
            </a:extLst>
          </p:cNvPr>
          <p:cNvSpPr txBox="1">
            <a:spLocks/>
          </p:cNvSpPr>
          <p:nvPr/>
        </p:nvSpPr>
        <p:spPr>
          <a:xfrm>
            <a:off x="7358450" y="1354923"/>
            <a:ext cx="4441356" cy="412214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44C8C"/>
                </a:solidFill>
                <a:latin typeface="Arial"/>
                <a:cs typeface="Arial"/>
              </a:rPr>
              <a:t>Mexico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follows, in terms of TEU, with the following products: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Chemicals &amp; Allied Industries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Machinery / Electrical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Transportation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Foodstuffs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Plastics / Rubbers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..with the following importers: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Samsung Electronics America Inc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DAK Americas LLC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Novapet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, SA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CIA </a:t>
            </a:r>
            <a:r>
              <a:rPr lang="en-US" sz="2000" i="1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Integrada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000" i="1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Textil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De Pernambuco SA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Indorama Ventures Polymers</a:t>
            </a:r>
            <a:endParaRPr lang="en-US" sz="2000" b="1" dirty="0">
              <a:solidFill>
                <a:srgbClr val="00B050"/>
              </a:solidFill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FB480-FF3A-0E20-064A-72D8DB0B7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6" y="1407701"/>
            <a:ext cx="6879474" cy="38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4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581</Words>
  <Application>Microsoft Office PowerPoint</Application>
  <PresentationFormat>Widescreen</PresentationFormat>
  <Paragraphs>105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importers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importers analysis</dc:title>
  <dc:creator>William Andrew Bulaqueña</dc:creator>
  <cp:lastModifiedBy>William Andrew Bulaqueña</cp:lastModifiedBy>
  <cp:revision>7</cp:revision>
  <dcterms:created xsi:type="dcterms:W3CDTF">2022-07-24T08:03:02Z</dcterms:created>
  <dcterms:modified xsi:type="dcterms:W3CDTF">2022-07-24T18:07:49Z</dcterms:modified>
</cp:coreProperties>
</file>